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70" r:id="rId3"/>
    <p:sldId id="258" r:id="rId4"/>
    <p:sldId id="269" r:id="rId5"/>
    <p:sldId id="277" r:id="rId6"/>
    <p:sldId id="259" r:id="rId7"/>
    <p:sldId id="261" r:id="rId8"/>
    <p:sldId id="276" r:id="rId9"/>
    <p:sldId id="368" r:id="rId10"/>
    <p:sldId id="262" r:id="rId11"/>
    <p:sldId id="275" r:id="rId12"/>
    <p:sldId id="271" r:id="rId13"/>
    <p:sldId id="263" r:id="rId14"/>
    <p:sldId id="272" r:id="rId15"/>
    <p:sldId id="273" r:id="rId16"/>
    <p:sldId id="274" r:id="rId17"/>
    <p:sldId id="260" r:id="rId18"/>
    <p:sldId id="283" r:id="rId19"/>
    <p:sldId id="310" r:id="rId20"/>
    <p:sldId id="308" r:id="rId21"/>
    <p:sldId id="309" r:id="rId22"/>
    <p:sldId id="311" r:id="rId23"/>
    <p:sldId id="312" r:id="rId24"/>
    <p:sldId id="369" r:id="rId25"/>
    <p:sldId id="265" r:id="rId26"/>
    <p:sldId id="279" r:id="rId27"/>
    <p:sldId id="281" r:id="rId28"/>
    <p:sldId id="282" r:id="rId29"/>
    <p:sldId id="329" r:id="rId30"/>
    <p:sldId id="330" r:id="rId31"/>
    <p:sldId id="331" r:id="rId32"/>
    <p:sldId id="332" r:id="rId33"/>
    <p:sldId id="333" r:id="rId34"/>
    <p:sldId id="264" r:id="rId35"/>
    <p:sldId id="337" r:id="rId36"/>
    <p:sldId id="360" r:id="rId37"/>
    <p:sldId id="358" r:id="rId38"/>
    <p:sldId id="361" r:id="rId39"/>
    <p:sldId id="359" r:id="rId40"/>
    <p:sldId id="363" r:id="rId41"/>
    <p:sldId id="366" r:id="rId42"/>
    <p:sldId id="343" r:id="rId43"/>
    <p:sldId id="355" r:id="rId44"/>
    <p:sldId id="354" r:id="rId45"/>
    <p:sldId id="356" r:id="rId46"/>
    <p:sldId id="365" r:id="rId47"/>
    <p:sldId id="36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82548" autoAdjust="0"/>
  </p:normalViewPr>
  <p:slideViewPr>
    <p:cSldViewPr snapToGrid="0">
      <p:cViewPr varScale="1">
        <p:scale>
          <a:sx n="134" d="100"/>
          <a:sy n="134" d="100"/>
        </p:scale>
        <p:origin x="13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6880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 previous pointer contains the address of the preceding node</a:t>
            </a:r>
          </a:p>
          <a:p>
            <a:endParaRPr lang="en-PH" dirty="0"/>
          </a:p>
          <a:p>
            <a:r>
              <a:rPr lang="en-PH" dirty="0"/>
              <a:t>The next pointer contains the address of the succeeding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6580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373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8362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5535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11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9040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Dictionary items are ordered, changeable, and does not allow duplicates.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6678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621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Let me tell you a story</a:t>
            </a:r>
          </a:p>
          <a:p>
            <a:endParaRPr lang="en-PH" dirty="0"/>
          </a:p>
          <a:p>
            <a:r>
              <a:rPr lang="en-PH" dirty="0"/>
              <a:t>During the covid 19 pandemic.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too small, too big, too cluttered rooms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336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Nodes:</a:t>
            </a:r>
          </a:p>
          <a:p>
            <a:r>
              <a:rPr lang="en-US" sz="1200" b="0" i="0" dirty="0">
                <a:effectLst/>
              </a:rPr>
              <a:t>The elements that makes up the tree</a:t>
            </a:r>
          </a:p>
          <a:p>
            <a:endParaRPr lang="en-US" sz="1200" b="0" i="0" dirty="0">
              <a:effectLst/>
            </a:endParaRPr>
          </a:p>
          <a:p>
            <a:r>
              <a:rPr lang="en-US" sz="1200" b="1" i="0" dirty="0">
                <a:effectLst/>
              </a:rPr>
              <a:t>Edges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/>
              <a:t>The connection between two nodes.</a:t>
            </a:r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b="0" i="0" dirty="0">
              <a:effectLst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1464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Root</a:t>
            </a:r>
            <a:r>
              <a:rPr lang="en-PH" dirty="0"/>
              <a:t> </a:t>
            </a:r>
          </a:p>
          <a:p>
            <a:r>
              <a:rPr lang="en-PH" dirty="0"/>
              <a:t>node at the top of the tree</a:t>
            </a:r>
          </a:p>
          <a:p>
            <a:endParaRPr lang="en-P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Parent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except the root node that has one edge down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Child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that has one edge up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Siblings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Two or more nodes that have the same parent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dirty="0"/>
              <a:t>Leaf</a:t>
            </a:r>
            <a:r>
              <a:rPr lang="en-US" sz="1200" dirty="0"/>
              <a:t> 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i="0" dirty="0">
                <a:effectLst/>
              </a:rPr>
              <a:t>A node without </a:t>
            </a:r>
            <a:r>
              <a:rPr lang="en-US" sz="1200" dirty="0"/>
              <a:t>any child nodes.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120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2894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Height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node to the deepest leaf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solidFill>
                  <a:srgbClr val="273239"/>
                </a:solidFill>
              </a:rPr>
              <a:t>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Depth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root to the node.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>
                <a:solidFill>
                  <a:srgbClr val="273239"/>
                </a:solidFill>
              </a:rPr>
              <a:t>- 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6922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Degree of a node</a:t>
            </a:r>
          </a:p>
          <a:p>
            <a:r>
              <a:rPr lang="en-PH" dirty="0"/>
              <a:t>- The number of its children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6141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78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5971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4996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5901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980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1146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0032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4922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837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7892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06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3190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7544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5519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53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9205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39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2172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5282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805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379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 items are ordered, changeable, and allow duplicate values.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 items are ordered, unchangeable, and allow duplicate values.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 items are unordered, unchangeable, and do not allow duplicate values.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538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stack, </a:t>
            </a:r>
          </a:p>
          <a:p>
            <a:endParaRPr lang="en-PH" dirty="0"/>
          </a:p>
          <a:p>
            <a:r>
              <a:rPr lang="en-PH" dirty="0"/>
              <a:t>Removing an element is called pop.</a:t>
            </a:r>
          </a:p>
          <a:p>
            <a:r>
              <a:rPr lang="en-PH" dirty="0"/>
              <a:t>Inserting an element is called push.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226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When you go to a packed restaurant on a holiday. You sign on a waiting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3194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queue,</a:t>
            </a:r>
          </a:p>
          <a:p>
            <a:endParaRPr lang="en-PH" dirty="0"/>
          </a:p>
          <a:p>
            <a:r>
              <a:rPr lang="en-PH" dirty="0"/>
              <a:t>Inserting an element is called enqueue.</a:t>
            </a:r>
          </a:p>
          <a:p>
            <a:r>
              <a:rPr lang="en-PH" dirty="0"/>
              <a:t>Removing an element is called dequeue.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78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25/11/2022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atapelada.blogspot.com/2018/11/pringles-crujiente-placer-no-lo-puedes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5294"/>
            <a:ext cx="9144000" cy="2387600"/>
          </a:xfrm>
        </p:spPr>
        <p:txBody>
          <a:bodyPr>
            <a:normAutofit/>
          </a:bodyPr>
          <a:lstStyle/>
          <a:p>
            <a:r>
              <a:rPr lang="en-PH" b="1" dirty="0"/>
              <a:t>Data Structures</a:t>
            </a:r>
            <a:br>
              <a:rPr lang="en-PH" b="1" dirty="0"/>
            </a:br>
            <a:endParaRPr lang="en-P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8270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Elements are arranged in a pile/stack.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first element will be at the </a:t>
            </a:r>
            <a:r>
              <a:rPr lang="en-US" sz="2400" b="1" dirty="0">
                <a:latin typeface="Calibri (Body)"/>
              </a:rPr>
              <a:t>bottom</a:t>
            </a:r>
            <a:r>
              <a:rPr lang="en-US" sz="2400" dirty="0"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last element will be at the </a:t>
            </a:r>
            <a:r>
              <a:rPr lang="en-US" sz="2400" b="1" dirty="0">
                <a:latin typeface="Calibri (Body)"/>
              </a:rPr>
              <a:t>top</a:t>
            </a:r>
            <a:r>
              <a:rPr lang="en-US" sz="2400" dirty="0">
                <a:latin typeface="Calibri (Body)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Follows the </a:t>
            </a:r>
            <a:r>
              <a:rPr lang="en-US" sz="2400" b="1" dirty="0">
                <a:latin typeface="Calibri (Body)"/>
              </a:rPr>
              <a:t>LIFO (Last in First Out) </a:t>
            </a:r>
            <a:r>
              <a:rPr lang="en-US" sz="2400" dirty="0">
                <a:latin typeface="Calibri (Body)"/>
              </a:rPr>
              <a:t>principle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4620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7851279-C1DB-4ECC-EE50-45ACE34C0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22204"/>
              </p:ext>
            </p:extLst>
          </p:nvPr>
        </p:nvGraphicFramePr>
        <p:xfrm>
          <a:off x="9615958" y="1942753"/>
          <a:ext cx="218552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5526">
                  <a:extLst>
                    <a:ext uri="{9D8B030D-6E8A-4147-A177-3AD203B41FA5}">
                      <a16:colId xmlns:a16="http://schemas.microsoft.com/office/drawing/2014/main" val="132616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Top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99295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Lettuce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1717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Tomato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14093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Onion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53730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Cheese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8092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Beef Patty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23144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Bottom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573511"/>
                  </a:ext>
                </a:extLst>
              </a:tr>
            </a:tbl>
          </a:graphicData>
        </a:graphic>
      </p:graphicFrame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3BC3F2C-B5A2-7386-5CD8-18CC30D6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22" y="1854482"/>
            <a:ext cx="2320638" cy="2601824"/>
          </a:xfrm>
          <a:prstGeom prst="rect">
            <a:avLst/>
          </a:prstGeom>
        </p:spPr>
      </p:pic>
      <p:pic>
        <p:nvPicPr>
          <p:cNvPr id="12" name="Picture 11" descr="Rows of white dishes on shelf in restaurant kitchen">
            <a:extLst>
              <a:ext uri="{FF2B5EF4-FFF2-40B4-BE49-F238E27FC236}">
                <a16:creationId xmlns:a16="http://schemas.microsoft.com/office/drawing/2014/main" id="{6B762F73-128B-B20A-9FAC-932FC1B0C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05" y="1989522"/>
            <a:ext cx="2868965" cy="2466784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CAD902CA-46E2-3325-0A5C-24F73E160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892" y="2002851"/>
            <a:ext cx="2567592" cy="24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1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PH" sz="25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894D6F8-F94C-B67F-A99F-C4A5887FF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  Elements are arranged in a </a:t>
            </a:r>
            <a:r>
              <a:rPr lang="en-US" sz="2100" b="1" dirty="0">
                <a:latin typeface="Calibri (Body)"/>
              </a:rPr>
              <a:t>queue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first element will be at the </a:t>
            </a:r>
            <a:r>
              <a:rPr lang="en-US" sz="2100" b="1" dirty="0">
                <a:latin typeface="Calibri (Body)"/>
              </a:rPr>
              <a:t>front</a:t>
            </a:r>
            <a:r>
              <a:rPr lang="en-US" sz="2100" dirty="0">
                <a:latin typeface="Calibri (Body)"/>
              </a:rPr>
              <a:t>.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last element will be at the </a:t>
            </a:r>
            <a:r>
              <a:rPr lang="en-US" sz="2100" b="1" dirty="0">
                <a:latin typeface="Calibri (Body)"/>
              </a:rPr>
              <a:t>rear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Follows the </a:t>
            </a:r>
            <a:r>
              <a:rPr lang="en-US" sz="2100" b="1" dirty="0">
                <a:latin typeface="Calibri (Body)"/>
              </a:rPr>
              <a:t>FIFO (First in First out) </a:t>
            </a:r>
            <a:r>
              <a:rPr lang="en-US" sz="2100" dirty="0">
                <a:latin typeface="Calibri (Body)"/>
              </a:rPr>
              <a:t>principle.</a:t>
            </a: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3AF1A-9666-87F2-B3C3-232B95AF7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637807"/>
            <a:ext cx="5715000" cy="247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FIFO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8" name="Picture 7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9A50BF6C-28A5-5152-AA9E-2956C36A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7" y="2081212"/>
            <a:ext cx="40481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5279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Is a sequence of</a:t>
            </a:r>
            <a:r>
              <a:rPr lang="en-US" sz="2400" b="0" i="0" dirty="0">
                <a:effectLst/>
                <a:latin typeface="Calibri (Body)"/>
              </a:rPr>
              <a:t> linked/connected elements is known as a </a:t>
            </a:r>
            <a:r>
              <a:rPr lang="en-US" sz="2400" b="1" i="0" dirty="0">
                <a:effectLst/>
                <a:latin typeface="Calibri (Body)"/>
              </a:rPr>
              <a:t>node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 (Body)"/>
              </a:rPr>
              <a:t>Each node contains a connection to another node in form of a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 (Body)"/>
              </a:rPr>
              <a:t>pointer.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64192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174811" y="1516448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9836B3E-5461-07D1-A50A-51A639CCC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88" y="1665095"/>
            <a:ext cx="8445623" cy="30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Non-linear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3127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Unlike linear data structures, data in non-linear data structures </a:t>
            </a:r>
            <a:r>
              <a:rPr lang="en-US" sz="2400" b="1" i="0" dirty="0">
                <a:effectLst/>
                <a:latin typeface="Calibri (Body)"/>
              </a:rPr>
              <a:t>are not in any order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283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/>
              <a:t>S</a:t>
            </a:r>
            <a:r>
              <a:rPr lang="en-US" sz="3000" b="0" i="0" dirty="0">
                <a:effectLst/>
              </a:rPr>
              <a:t>tores elements in key-value pairs where,</a:t>
            </a:r>
          </a:p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Key</a:t>
            </a:r>
            <a:endParaRPr lang="en-US" sz="3000" b="0" i="0" dirty="0">
              <a:effectLst/>
            </a:endParaRPr>
          </a:p>
          <a:p>
            <a:pPr algn="l"/>
            <a:r>
              <a:rPr lang="en-US" sz="3000" dirty="0"/>
              <a:t>U</a:t>
            </a:r>
            <a:r>
              <a:rPr lang="en-US" sz="3000" b="0" i="0" dirty="0">
                <a:effectLst/>
              </a:rPr>
              <a:t>nique string/integer that is used for indexing/retrieving values.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Value</a:t>
            </a:r>
            <a:r>
              <a:rPr lang="en-US" sz="3000" b="0" i="0" dirty="0">
                <a:effectLst/>
              </a:rPr>
              <a:t> </a:t>
            </a:r>
          </a:p>
          <a:p>
            <a:pPr algn="l"/>
            <a:r>
              <a:rPr lang="en-US" sz="3000" dirty="0"/>
              <a:t>D</a:t>
            </a:r>
            <a:r>
              <a:rPr lang="en-US" sz="3000" b="0" i="0" dirty="0">
                <a:effectLst/>
              </a:rPr>
              <a:t>ata that are associated with keys.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8706557-47C8-1BF2-F965-481FD134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– Value Pairs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9A370FC-3BEB-3A6F-1853-A3BC1EE2E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15617"/>
              </p:ext>
            </p:extLst>
          </p:nvPr>
        </p:nvGraphicFramePr>
        <p:xfrm>
          <a:off x="2032000" y="2027131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68318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32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Title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Code (Value)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1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 hopes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0000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4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This Love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God’s Plan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4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Sugar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3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Are you a neat freak?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500" dirty="0">
              <a:latin typeface="+mn-lt"/>
            </a:endParaRPr>
          </a:p>
        </p:txBody>
      </p:sp>
      <p:pic>
        <p:nvPicPr>
          <p:cNvPr id="6" name="Picture 5" descr="A picture containing indoor, floor, wall, bedroom&#10;&#10;Description automatically generated">
            <a:extLst>
              <a:ext uri="{FF2B5EF4-FFF2-40B4-BE49-F238E27FC236}">
                <a16:creationId xmlns:a16="http://schemas.microsoft.com/office/drawing/2014/main" id="{267E819A-F81A-2A0C-4481-6803FBC3D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96" y="1615959"/>
            <a:ext cx="6447808" cy="41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4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High Hopes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0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BD9DB2-0607-C376-FCA3-DE652AEF93C2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493AC1-ED1B-10A4-B8EB-4550DC69EE39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61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9" grpId="0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This Love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1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E4D0C8-5519-95EA-227C-967BF7093C8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2CADB7-5E65-B522-49AD-BD513F84CFD1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6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God’s Plan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3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9031962" y="42848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50DC69-2013-6685-8536-B4DFC314A20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3044-AAC8-087F-AC99-B9F9C1E388B0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8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Sugar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8977519" y="43134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ADD51-0F38-AA6C-F032-27E5A6A8A3B3}"/>
              </a:ext>
            </a:extLst>
          </p:cNvPr>
          <p:cNvSpPr txBox="1"/>
          <p:nvPr/>
        </p:nvSpPr>
        <p:spPr>
          <a:xfrm>
            <a:off x="697247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3333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74FC5-D63B-37AF-D95A-A21ACC37AB91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D8EEAA-7CA5-A6B0-3F36-443232B7537E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Dictionaries (Hash table)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6260E-3A0D-9839-F7C4-64400FB23ABA}"/>
              </a:ext>
            </a:extLst>
          </p:cNvPr>
          <p:cNvSpPr txBox="1"/>
          <p:nvPr/>
        </p:nvSpPr>
        <p:spPr>
          <a:xfrm>
            <a:off x="1524000" y="2036311"/>
            <a:ext cx="9144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 err="1">
                <a:effectLst/>
                <a:latin typeface="Consolas" panose="020B0609020204030204" pitchFamily="49" charset="0"/>
              </a:rPr>
              <a:t>thisdict</a:t>
            </a:r>
            <a:r>
              <a:rPr lang="en-US" sz="2500" b="0" i="0" dirty="0">
                <a:effectLst/>
                <a:latin typeface="Consolas" panose="020B0609020204030204" pitchFamily="49" charset="0"/>
              </a:rPr>
              <a:t> = {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“High Hopes": “0000",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“This Love": “1111",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“God’s Plan": 3333 </a:t>
            </a:r>
          </a:p>
          <a:p>
            <a:r>
              <a:rPr lang="en-US" sz="2500" dirty="0">
                <a:latin typeface="Consolas" panose="020B0609020204030204" pitchFamily="49" charset="0"/>
              </a:rPr>
              <a:t>  “Sugar”: 2222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}</a:t>
            </a:r>
            <a:br>
              <a:rPr lang="en-US" sz="2500" dirty="0"/>
            </a:b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79927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33105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A tree is a </a:t>
            </a:r>
            <a:r>
              <a:rPr lang="en-US" sz="2400" b="1" i="0" dirty="0">
                <a:effectLst/>
                <a:latin typeface="Calibri (Body)"/>
              </a:rPr>
              <a:t>non-linear hierarchical</a:t>
            </a:r>
            <a:r>
              <a:rPr lang="en-US" sz="2400" b="0" i="0" dirty="0">
                <a:effectLst/>
                <a:latin typeface="Calibri (Body)"/>
              </a:rPr>
              <a:t> data structure that consists of </a:t>
            </a:r>
            <a:r>
              <a:rPr lang="en-US" sz="2400" b="1" i="0" dirty="0">
                <a:effectLst/>
                <a:latin typeface="Calibri (Body)"/>
              </a:rPr>
              <a:t>nodes</a:t>
            </a:r>
            <a:r>
              <a:rPr lang="en-US" sz="2400" b="0" i="0" dirty="0">
                <a:effectLst/>
                <a:latin typeface="Calibri (Body)"/>
              </a:rPr>
              <a:t> connected by </a:t>
            </a:r>
            <a:r>
              <a:rPr lang="en-US" sz="2400" b="1" i="0" dirty="0">
                <a:effectLst/>
                <a:latin typeface="Calibri (Body)"/>
              </a:rPr>
              <a:t>edges</a:t>
            </a:r>
            <a:r>
              <a:rPr lang="en-US" sz="24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96064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Node and 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AB0ABE-7E5C-90AD-A3A1-11E01CE4BB68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6CBC59-7DB0-8179-F6F1-B865F2BE9BF4}"/>
              </a:ext>
            </a:extLst>
          </p:cNvPr>
          <p:cNvSpPr/>
          <p:nvPr/>
        </p:nvSpPr>
        <p:spPr>
          <a:xfrm>
            <a:off x="5863488" y="1347824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FAF66D-5C92-1FB4-2D98-DAAB6D5D5DAB}"/>
              </a:ext>
            </a:extLst>
          </p:cNvPr>
          <p:cNvSpPr/>
          <p:nvPr/>
        </p:nvSpPr>
        <p:spPr>
          <a:xfrm>
            <a:off x="3640493" y="242539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BDEAE6-F69F-C498-83F2-BBC7CF0E6B33}"/>
              </a:ext>
            </a:extLst>
          </p:cNvPr>
          <p:cNvSpPr/>
          <p:nvPr/>
        </p:nvSpPr>
        <p:spPr>
          <a:xfrm>
            <a:off x="8145622" y="24386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2505D4-152F-CDC3-193C-F63AC103F65B}"/>
              </a:ext>
            </a:extLst>
          </p:cNvPr>
          <p:cNvSpPr/>
          <p:nvPr/>
        </p:nvSpPr>
        <p:spPr>
          <a:xfrm>
            <a:off x="2764795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1D6A5-E237-AD23-19D1-706AE404B6DA}"/>
              </a:ext>
            </a:extLst>
          </p:cNvPr>
          <p:cNvSpPr/>
          <p:nvPr/>
        </p:nvSpPr>
        <p:spPr>
          <a:xfrm>
            <a:off x="4516191" y="340678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8C8CC4-AD66-D83B-791F-0CB417F9D8A3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4171511" y="1882406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851F0A-722E-7B4C-B277-B32374440AF6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295813" y="2959979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6D565-E170-F37D-E8A8-3A9561C1A79B}"/>
              </a:ext>
            </a:extLst>
          </p:cNvPr>
          <p:cNvCxnSpPr>
            <a:cxnSpLocks/>
            <a:stCxn id="8" idx="5"/>
            <a:endCxn id="10" idx="1"/>
          </p:cNvCxnSpPr>
          <p:nvPr/>
        </p:nvCxnSpPr>
        <p:spPr>
          <a:xfrm>
            <a:off x="6394506" y="1882406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7362EA-40C8-70F2-4E67-6D7AB2CDFC66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4171511" y="2959979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DE19FF2-7F5F-6A6F-C9FD-0B0216673A63}"/>
              </a:ext>
            </a:extLst>
          </p:cNvPr>
          <p:cNvSpPr/>
          <p:nvPr/>
        </p:nvSpPr>
        <p:spPr>
          <a:xfrm>
            <a:off x="7041854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935BE3-6F35-1EF5-C624-F3CBFE90D52D}"/>
              </a:ext>
            </a:extLst>
          </p:cNvPr>
          <p:cNvSpPr/>
          <p:nvPr/>
        </p:nvSpPr>
        <p:spPr>
          <a:xfrm>
            <a:off x="9269756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C7DC76-904C-E706-4C99-B7E086F7A99E}"/>
              </a:ext>
            </a:extLst>
          </p:cNvPr>
          <p:cNvCxnSpPr>
            <a:cxnSpLocks/>
            <a:stCxn id="10" idx="3"/>
            <a:endCxn id="17" idx="7"/>
          </p:cNvCxnSpPr>
          <p:nvPr/>
        </p:nvCxnSpPr>
        <p:spPr>
          <a:xfrm flipH="1">
            <a:off x="7572872" y="2973207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10B7B2-224A-5432-4C9F-97125444312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8676640" y="2973207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3EAD1EC-6C7A-4831-314D-C4D535004F94}"/>
              </a:ext>
            </a:extLst>
          </p:cNvPr>
          <p:cNvSpPr/>
          <p:nvPr/>
        </p:nvSpPr>
        <p:spPr>
          <a:xfrm>
            <a:off x="1890596" y="44775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306A9E-0E1D-799D-C7B1-70FEE59BDC3A}"/>
              </a:ext>
            </a:extLst>
          </p:cNvPr>
          <p:cNvSpPr/>
          <p:nvPr/>
        </p:nvSpPr>
        <p:spPr>
          <a:xfrm>
            <a:off x="3641992" y="447871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D0B81-3434-127F-4C74-BD04692E128A}"/>
              </a:ext>
            </a:extLst>
          </p:cNvPr>
          <p:cNvCxnSpPr>
            <a:cxnSpLocks/>
            <a:stCxn id="11" idx="3"/>
            <a:endCxn id="21" idx="7"/>
          </p:cNvCxnSpPr>
          <p:nvPr/>
        </p:nvCxnSpPr>
        <p:spPr>
          <a:xfrm flipH="1">
            <a:off x="2421614" y="3940183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D0E6AA-8637-9311-3749-AFB747553BAC}"/>
              </a:ext>
            </a:extLst>
          </p:cNvPr>
          <p:cNvCxnSpPr>
            <a:cxnSpLocks/>
            <a:stCxn id="11" idx="5"/>
            <a:endCxn id="22" idx="1"/>
          </p:cNvCxnSpPr>
          <p:nvPr/>
        </p:nvCxnSpPr>
        <p:spPr>
          <a:xfrm>
            <a:off x="3295813" y="3940183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6307-3594-168C-E21B-0C8CC6492351}"/>
              </a:ext>
            </a:extLst>
          </p:cNvPr>
          <p:cNvGrpSpPr/>
          <p:nvPr/>
        </p:nvGrpSpPr>
        <p:grpSpPr>
          <a:xfrm>
            <a:off x="849775" y="1471331"/>
            <a:ext cx="8419981" cy="3504011"/>
            <a:chOff x="771224" y="1307449"/>
            <a:chExt cx="8419981" cy="350401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C5590C-4BDA-71EC-46C2-0FA52578E0A3}"/>
                </a:ext>
              </a:extLst>
            </p:cNvPr>
            <p:cNvSpPr txBox="1"/>
            <p:nvPr/>
          </p:nvSpPr>
          <p:spPr>
            <a:xfrm>
              <a:off x="1863362" y="23873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418FAB-3471-0AD9-F3FE-D34A531CDA51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2562592" y="2571970"/>
              <a:ext cx="999350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AF5DB7-EDDA-D267-97D8-0EF80B3A47E5}"/>
                </a:ext>
              </a:extLst>
            </p:cNvPr>
            <p:cNvSpPr txBox="1"/>
            <p:nvPr/>
          </p:nvSpPr>
          <p:spPr>
            <a:xfrm>
              <a:off x="1004235" y="33702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D13B1A3-AC3E-AB26-74C5-B929E75F7FC6}"/>
                </a:ext>
              </a:extLst>
            </p:cNvPr>
            <p:cNvCxnSpPr>
              <a:cxnSpLocks/>
              <a:stCxn id="28" idx="3"/>
              <a:endCxn id="11" idx="2"/>
            </p:cNvCxnSpPr>
            <p:nvPr/>
          </p:nvCxnSpPr>
          <p:spPr>
            <a:xfrm>
              <a:off x="1703465" y="3554870"/>
              <a:ext cx="982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36E05F-55B1-025C-6B4A-4677287E3FC3}"/>
                </a:ext>
              </a:extLst>
            </p:cNvPr>
            <p:cNvSpPr txBox="1"/>
            <p:nvPr/>
          </p:nvSpPr>
          <p:spPr>
            <a:xfrm>
              <a:off x="8014979" y="3362651"/>
              <a:ext cx="74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BF87B-A873-E5AE-10A5-928776C461F2}"/>
                </a:ext>
              </a:extLst>
            </p:cNvPr>
            <p:cNvCxnSpPr>
              <a:cxnSpLocks/>
              <a:stCxn id="30" idx="1"/>
              <a:endCxn id="17" idx="6"/>
            </p:cNvCxnSpPr>
            <p:nvPr/>
          </p:nvCxnSpPr>
          <p:spPr>
            <a:xfrm flipH="1">
              <a:off x="7585429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BE186E-A5D1-73EC-9862-6DF0AA4E6A5A}"/>
                </a:ext>
              </a:extLst>
            </p:cNvPr>
            <p:cNvCxnSpPr>
              <a:cxnSpLocks/>
              <a:stCxn id="30" idx="3"/>
              <a:endCxn id="18" idx="2"/>
            </p:cNvCxnSpPr>
            <p:nvPr/>
          </p:nvCxnSpPr>
          <p:spPr>
            <a:xfrm>
              <a:off x="8761655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D9C434-5C54-62BD-3D1C-19569B4AF41D}"/>
                </a:ext>
              </a:extLst>
            </p:cNvPr>
            <p:cNvSpPr txBox="1"/>
            <p:nvPr/>
          </p:nvSpPr>
          <p:spPr>
            <a:xfrm>
              <a:off x="4748703" y="130744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CB3CB78-6E3E-73D7-3439-45583C0C1D34}"/>
                </a:ext>
              </a:extLst>
            </p:cNvPr>
            <p:cNvCxnSpPr>
              <a:cxnSpLocks/>
              <a:stCxn id="33" idx="3"/>
              <a:endCxn id="8" idx="2"/>
            </p:cNvCxnSpPr>
            <p:nvPr/>
          </p:nvCxnSpPr>
          <p:spPr>
            <a:xfrm>
              <a:off x="5447933" y="149211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FEED05-6B4C-6D67-5781-2ACC2F40B080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13BB86-70EE-243C-CCCB-475AE23F5410}"/>
                </a:ext>
              </a:extLst>
            </p:cNvPr>
            <p:cNvCxnSpPr>
              <a:cxnSpLocks/>
              <a:stCxn id="35" idx="1"/>
              <a:endCxn id="12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37F33F-E29E-356F-62A3-E69321233D3A}"/>
                </a:ext>
              </a:extLst>
            </p:cNvPr>
            <p:cNvSpPr txBox="1"/>
            <p:nvPr/>
          </p:nvSpPr>
          <p:spPr>
            <a:xfrm>
              <a:off x="7023161" y="241361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0E1240-FD84-270D-3C00-DDCB649B5D8F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22391" y="259828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0718C1-FA79-24DD-9A61-F3A70A24CFEC}"/>
                </a:ext>
              </a:extLst>
            </p:cNvPr>
            <p:cNvSpPr txBox="1"/>
            <p:nvPr/>
          </p:nvSpPr>
          <p:spPr>
            <a:xfrm>
              <a:off x="771224" y="444212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ED5C33-596C-0F10-14F9-75D4372E3B5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1470454" y="4626794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7EF8D0-E1E8-E8D2-DAC0-D120CF2ED81A}"/>
                </a:ext>
              </a:extLst>
            </p:cNvPr>
            <p:cNvSpPr txBox="1"/>
            <p:nvPr/>
          </p:nvSpPr>
          <p:spPr>
            <a:xfrm>
              <a:off x="4866693" y="4439832"/>
              <a:ext cx="69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D18668-256F-5E80-691E-E34CCBB11F05}"/>
                </a:ext>
              </a:extLst>
            </p:cNvPr>
            <p:cNvCxnSpPr>
              <a:cxnSpLocks/>
              <a:stCxn id="41" idx="1"/>
              <a:endCxn id="22" idx="6"/>
            </p:cNvCxnSpPr>
            <p:nvPr/>
          </p:nvCxnSpPr>
          <p:spPr>
            <a:xfrm flipH="1">
              <a:off x="4185567" y="4624498"/>
              <a:ext cx="681126" cy="34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ABE045-7565-EDFE-BF50-FDB72D6A435A}"/>
              </a:ext>
            </a:extLst>
          </p:cNvPr>
          <p:cNvGrpSpPr/>
          <p:nvPr/>
        </p:nvGrpSpPr>
        <p:grpSpPr>
          <a:xfrm>
            <a:off x="1549005" y="1913461"/>
            <a:ext cx="8642429" cy="2505177"/>
            <a:chOff x="1470454" y="1749579"/>
            <a:chExt cx="8642429" cy="25051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7BF631-01D2-8A3A-111D-5962C20B8F1F}"/>
                </a:ext>
              </a:extLst>
            </p:cNvPr>
            <p:cNvSpPr txBox="1"/>
            <p:nvPr/>
          </p:nvSpPr>
          <p:spPr>
            <a:xfrm>
              <a:off x="7631717" y="1749579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1D6F0-FE89-E736-C1C6-914593E7BD9B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118454" y="1934245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1F1A1A-7215-229C-3CE7-5EDDBD3AC964}"/>
                </a:ext>
              </a:extLst>
            </p:cNvPr>
            <p:cNvSpPr txBox="1"/>
            <p:nvPr/>
          </p:nvSpPr>
          <p:spPr>
            <a:xfrm>
              <a:off x="3308370" y="1767719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F2F35B-24AD-B710-4CE5-8746F045B054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947199" y="1952385"/>
              <a:ext cx="923522" cy="38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526255-3809-54CC-D07B-BB89AB9951E9}"/>
                </a:ext>
              </a:extLst>
            </p:cNvPr>
            <p:cNvSpPr txBox="1"/>
            <p:nvPr/>
          </p:nvSpPr>
          <p:spPr>
            <a:xfrm>
              <a:off x="2047415" y="2842917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F0E3A15-3BED-256C-BD27-88DD8E8E90E8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2686244" y="3027583"/>
              <a:ext cx="661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3F8D9B-E995-156F-21AD-98E92EFB55CE}"/>
                </a:ext>
              </a:extLst>
            </p:cNvPr>
            <p:cNvSpPr txBox="1"/>
            <p:nvPr/>
          </p:nvSpPr>
          <p:spPr>
            <a:xfrm>
              <a:off x="1470454" y="3885424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88AE56-1C66-4234-5DA7-6DD1182A1D62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2109283" y="4070090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4B85FC-B0E5-60BB-3773-1749C9D50E2D}"/>
                </a:ext>
              </a:extLst>
            </p:cNvPr>
            <p:cNvSpPr txBox="1"/>
            <p:nvPr/>
          </p:nvSpPr>
          <p:spPr>
            <a:xfrm>
              <a:off x="4873428" y="2770241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8FD23A-E004-B6C7-2E41-6376E27E467A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4360165" y="2954907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DF21E5-595A-661F-5A4F-785DEDE63E21}"/>
                </a:ext>
              </a:extLst>
            </p:cNvPr>
            <p:cNvSpPr txBox="1"/>
            <p:nvPr/>
          </p:nvSpPr>
          <p:spPr>
            <a:xfrm>
              <a:off x="3725931" y="384656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CF43467-E1B5-1790-DFA7-98A55CB7C1D6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3463447" y="4031232"/>
              <a:ext cx="2624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4F4F80-7203-846E-7E1B-2A83B27AB032}"/>
                </a:ext>
              </a:extLst>
            </p:cNvPr>
            <p:cNvSpPr txBox="1"/>
            <p:nvPr/>
          </p:nvSpPr>
          <p:spPr>
            <a:xfrm>
              <a:off x="9474054" y="277957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52F41D7-8F93-B415-6F1B-0BC6085FB06A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8960791" y="2964242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A06DED-EE54-3388-57DF-6A7253767663}"/>
                </a:ext>
              </a:extLst>
            </p:cNvPr>
            <p:cNvSpPr txBox="1"/>
            <p:nvPr/>
          </p:nvSpPr>
          <p:spPr>
            <a:xfrm>
              <a:off x="6782478" y="2840856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CCF666-C507-E337-B79B-24099FEAF7A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421307" y="3025522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3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Root, Parent, Child, Leaf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F3FE95-8BCC-FFEF-56CB-743661AAED68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8C6DC4-5255-A9EC-B2C5-F7F0B1168269}"/>
              </a:ext>
            </a:extLst>
          </p:cNvPr>
          <p:cNvSpPr/>
          <p:nvPr/>
        </p:nvSpPr>
        <p:spPr>
          <a:xfrm>
            <a:off x="5891408" y="1616090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EF284E-20F7-DE34-D5C6-9326E2DDA901}"/>
              </a:ext>
            </a:extLst>
          </p:cNvPr>
          <p:cNvSpPr/>
          <p:nvPr/>
        </p:nvSpPr>
        <p:spPr>
          <a:xfrm>
            <a:off x="3668413" y="269366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668AF2-3752-1F6B-5AA0-4A8C57C54F0F}"/>
              </a:ext>
            </a:extLst>
          </p:cNvPr>
          <p:cNvSpPr/>
          <p:nvPr/>
        </p:nvSpPr>
        <p:spPr>
          <a:xfrm>
            <a:off x="8173542" y="27068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CB4AE4-BC41-3F11-C134-EC987B762DFA}"/>
              </a:ext>
            </a:extLst>
          </p:cNvPr>
          <p:cNvSpPr/>
          <p:nvPr/>
        </p:nvSpPr>
        <p:spPr>
          <a:xfrm>
            <a:off x="2792715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95812-76DF-52CD-4E2B-A1DF683F63A7}"/>
              </a:ext>
            </a:extLst>
          </p:cNvPr>
          <p:cNvSpPr/>
          <p:nvPr/>
        </p:nvSpPr>
        <p:spPr>
          <a:xfrm>
            <a:off x="4544111" y="367505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1DF0DF-E696-FC78-8395-10EE9E1E5CEA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199431" y="2150672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0B5E8F-F8E4-235F-4708-F64A210FCFC7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3323733" y="3228245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43AA78-4F14-B7EB-7339-9DAC4EFFB4A6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422426" y="2150672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8D540-0C5B-CDE8-A715-00009D59C980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4199431" y="3228245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D2C897B-DA01-89D2-9C72-561788537DE2}"/>
              </a:ext>
            </a:extLst>
          </p:cNvPr>
          <p:cNvSpPr/>
          <p:nvPr/>
        </p:nvSpPr>
        <p:spPr>
          <a:xfrm>
            <a:off x="7069774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98EECB-BD7D-D4D3-C275-F614DEB85F81}"/>
              </a:ext>
            </a:extLst>
          </p:cNvPr>
          <p:cNvSpPr/>
          <p:nvPr/>
        </p:nvSpPr>
        <p:spPr>
          <a:xfrm>
            <a:off x="9297676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1B5EC9-EB97-E07C-DA2A-86FA96A3064C}"/>
              </a:ext>
            </a:extLst>
          </p:cNvPr>
          <p:cNvCxnSpPr>
            <a:cxnSpLocks/>
            <a:stCxn id="9" idx="3"/>
            <a:endCxn id="16" idx="7"/>
          </p:cNvCxnSpPr>
          <p:nvPr/>
        </p:nvCxnSpPr>
        <p:spPr>
          <a:xfrm flipH="1">
            <a:off x="7600792" y="3241473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510A8-2F30-6018-D060-BFE0CDC2F6A0}"/>
              </a:ext>
            </a:extLst>
          </p:cNvPr>
          <p:cNvCxnSpPr>
            <a:cxnSpLocks/>
            <a:stCxn id="9" idx="5"/>
            <a:endCxn id="17" idx="1"/>
          </p:cNvCxnSpPr>
          <p:nvPr/>
        </p:nvCxnSpPr>
        <p:spPr>
          <a:xfrm>
            <a:off x="8704560" y="3241473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219432F-5C6A-8B12-D0D8-A7DDE2AD3CC3}"/>
              </a:ext>
            </a:extLst>
          </p:cNvPr>
          <p:cNvSpPr/>
          <p:nvPr/>
        </p:nvSpPr>
        <p:spPr>
          <a:xfrm>
            <a:off x="1918516" y="47457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B99E6-D921-B4E1-A96F-D7B8F552E8ED}"/>
              </a:ext>
            </a:extLst>
          </p:cNvPr>
          <p:cNvSpPr/>
          <p:nvPr/>
        </p:nvSpPr>
        <p:spPr>
          <a:xfrm>
            <a:off x="3669912" y="474697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22E491-8118-7C63-0E87-C01E3A0292C3}"/>
              </a:ext>
            </a:extLst>
          </p:cNvPr>
          <p:cNvCxnSpPr>
            <a:cxnSpLocks/>
            <a:stCxn id="10" idx="3"/>
            <a:endCxn id="20" idx="7"/>
          </p:cNvCxnSpPr>
          <p:nvPr/>
        </p:nvCxnSpPr>
        <p:spPr>
          <a:xfrm flipH="1">
            <a:off x="2449534" y="4208449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62884-489D-609D-77A0-E548F469618D}"/>
              </a:ext>
            </a:extLst>
          </p:cNvPr>
          <p:cNvCxnSpPr>
            <a:cxnSpLocks/>
            <a:stCxn id="10" idx="5"/>
            <a:endCxn id="21" idx="1"/>
          </p:cNvCxnSpPr>
          <p:nvPr/>
        </p:nvCxnSpPr>
        <p:spPr>
          <a:xfrm>
            <a:off x="3323733" y="4208449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DD66A9-05F9-90A6-25BD-7286466A4E03}"/>
              </a:ext>
            </a:extLst>
          </p:cNvPr>
          <p:cNvGrpSpPr/>
          <p:nvPr/>
        </p:nvGrpSpPr>
        <p:grpSpPr>
          <a:xfrm>
            <a:off x="1110706" y="1739597"/>
            <a:ext cx="8186970" cy="2435004"/>
            <a:chOff x="1004235" y="1307449"/>
            <a:chExt cx="8186970" cy="24350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81A65-1303-8D40-CE50-6DF07A0CA918}"/>
                </a:ext>
              </a:extLst>
            </p:cNvPr>
            <p:cNvSpPr txBox="1"/>
            <p:nvPr/>
          </p:nvSpPr>
          <p:spPr>
            <a:xfrm>
              <a:off x="1863362" y="2387304"/>
              <a:ext cx="1380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Parent Node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D2D5D2-1EF2-1113-CE95-1F35F73DF050}"/>
                </a:ext>
              </a:extLst>
            </p:cNvPr>
            <p:cNvCxnSpPr>
              <a:cxnSpLocks/>
              <a:stCxn id="25" idx="3"/>
              <a:endCxn id="8" idx="2"/>
            </p:cNvCxnSpPr>
            <p:nvPr/>
          </p:nvCxnSpPr>
          <p:spPr>
            <a:xfrm>
              <a:off x="3244317" y="2571970"/>
              <a:ext cx="317625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D724B7-F4B6-CECF-79F5-EA45FCD321AA}"/>
                </a:ext>
              </a:extLst>
            </p:cNvPr>
            <p:cNvSpPr txBox="1"/>
            <p:nvPr/>
          </p:nvSpPr>
          <p:spPr>
            <a:xfrm>
              <a:off x="1004235" y="3370204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Child Node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B880AF-58D2-116A-357E-305164B9D35F}"/>
                </a:ext>
              </a:extLst>
            </p:cNvPr>
            <p:cNvCxnSpPr>
              <a:cxnSpLocks/>
              <a:stCxn id="27" idx="3"/>
              <a:endCxn id="10" idx="2"/>
            </p:cNvCxnSpPr>
            <p:nvPr/>
          </p:nvCxnSpPr>
          <p:spPr>
            <a:xfrm>
              <a:off x="2237265" y="3554870"/>
              <a:ext cx="448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7282A9-6DE8-A94B-A00E-3C468B0E294E}"/>
                </a:ext>
              </a:extLst>
            </p:cNvPr>
            <p:cNvSpPr txBox="1"/>
            <p:nvPr/>
          </p:nvSpPr>
          <p:spPr>
            <a:xfrm>
              <a:off x="7942521" y="3366024"/>
              <a:ext cx="938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Siblings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71382C3-3002-6287-60D0-F1ADA0EBEBEE}"/>
                </a:ext>
              </a:extLst>
            </p:cNvPr>
            <p:cNvCxnSpPr>
              <a:cxnSpLocks/>
              <a:stCxn id="29" idx="1"/>
              <a:endCxn id="16" idx="6"/>
            </p:cNvCxnSpPr>
            <p:nvPr/>
          </p:nvCxnSpPr>
          <p:spPr>
            <a:xfrm flipH="1">
              <a:off x="7585429" y="3550690"/>
              <a:ext cx="35709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58B222-C271-CD2E-879B-4780C4884734}"/>
                </a:ext>
              </a:extLst>
            </p:cNvPr>
            <p:cNvCxnSpPr>
              <a:cxnSpLocks/>
              <a:stCxn id="29" idx="3"/>
              <a:endCxn id="17" idx="2"/>
            </p:cNvCxnSpPr>
            <p:nvPr/>
          </p:nvCxnSpPr>
          <p:spPr>
            <a:xfrm>
              <a:off x="8880953" y="3550690"/>
              <a:ext cx="31025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6BED71-5F80-0C6C-D7DE-330BFA69B5C5}"/>
                </a:ext>
              </a:extLst>
            </p:cNvPr>
            <p:cNvSpPr txBox="1"/>
            <p:nvPr/>
          </p:nvSpPr>
          <p:spPr>
            <a:xfrm>
              <a:off x="4748703" y="1307449"/>
              <a:ext cx="637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Root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EA4B9-3057-BBB4-D411-E2B64440F2FE}"/>
                </a:ext>
              </a:extLst>
            </p:cNvPr>
            <p:cNvCxnSpPr>
              <a:cxnSpLocks/>
              <a:stCxn id="32" idx="3"/>
              <a:endCxn id="7" idx="2"/>
            </p:cNvCxnSpPr>
            <p:nvPr/>
          </p:nvCxnSpPr>
          <p:spPr>
            <a:xfrm>
              <a:off x="5386185" y="1492115"/>
              <a:ext cx="398752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01B505-F416-06A0-EC5D-A8D08D007A9C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Leaf Node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FDFEDD-0FF7-9A65-59AF-9C81DF4AED4A}"/>
                </a:ext>
              </a:extLst>
            </p:cNvPr>
            <p:cNvCxnSpPr>
              <a:cxnSpLocks/>
              <a:stCxn id="34" idx="1"/>
              <a:endCxn id="11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152635-4B02-ED86-96AB-AB416CAB4A48}"/>
              </a:ext>
            </a:extLst>
          </p:cNvPr>
          <p:cNvGrpSpPr/>
          <p:nvPr/>
        </p:nvGrpSpPr>
        <p:grpSpPr>
          <a:xfrm>
            <a:off x="4292038" y="1739597"/>
            <a:ext cx="7310758" cy="3504011"/>
            <a:chOff x="4292038" y="1307449"/>
            <a:chExt cx="7310758" cy="35040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501098-AE82-ECB0-5B84-C8EC6E28F359}"/>
                </a:ext>
              </a:extLst>
            </p:cNvPr>
            <p:cNvSpPr txBox="1"/>
            <p:nvPr/>
          </p:nvSpPr>
          <p:spPr>
            <a:xfrm>
              <a:off x="10765900" y="1307449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DFE9B2-9E49-D4F6-0150-AF6145A7F9D4}"/>
                </a:ext>
              </a:extLst>
            </p:cNvPr>
            <p:cNvSpPr txBox="1"/>
            <p:nvPr/>
          </p:nvSpPr>
          <p:spPr>
            <a:xfrm>
              <a:off x="10765900" y="2387304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4A7F58-38A3-5B92-BB4D-A254A8D20123}"/>
                </a:ext>
              </a:extLst>
            </p:cNvPr>
            <p:cNvSpPr txBox="1"/>
            <p:nvPr/>
          </p:nvSpPr>
          <p:spPr>
            <a:xfrm>
              <a:off x="10763332" y="3373121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680C39-33F0-57A2-E372-559426703849}"/>
                </a:ext>
              </a:extLst>
            </p:cNvPr>
            <p:cNvSpPr txBox="1"/>
            <p:nvPr/>
          </p:nvSpPr>
          <p:spPr>
            <a:xfrm>
              <a:off x="10763332" y="4442128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3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B81227-C006-BA86-A759-3F2864068D82}"/>
                </a:ext>
              </a:extLst>
            </p:cNvPr>
            <p:cNvCxnSpPr>
              <a:cxnSpLocks/>
              <a:stCxn id="7" idx="6"/>
              <a:endCxn id="37" idx="1"/>
            </p:cNvCxnSpPr>
            <p:nvPr/>
          </p:nvCxnSpPr>
          <p:spPr>
            <a:xfrm flipV="1">
              <a:off x="6513534" y="1492115"/>
              <a:ext cx="4252366" cy="497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95DF28-ACAC-F49A-D70C-E4EA6303DDCA}"/>
                </a:ext>
              </a:extLst>
            </p:cNvPr>
            <p:cNvCxnSpPr>
              <a:cxnSpLocks/>
              <a:stCxn id="9" idx="6"/>
              <a:endCxn id="38" idx="1"/>
            </p:cNvCxnSpPr>
            <p:nvPr/>
          </p:nvCxnSpPr>
          <p:spPr>
            <a:xfrm flipV="1">
              <a:off x="8795668" y="2571970"/>
              <a:ext cx="1970232" cy="1592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2A8CDF-EBBB-4E56-C532-E886D144FA15}"/>
                </a:ext>
              </a:extLst>
            </p:cNvPr>
            <p:cNvCxnSpPr>
              <a:cxnSpLocks/>
              <a:stCxn id="17" idx="6"/>
              <a:endCxn id="39" idx="1"/>
            </p:cNvCxnSpPr>
            <p:nvPr/>
          </p:nvCxnSpPr>
          <p:spPr>
            <a:xfrm>
              <a:off x="9919802" y="3554870"/>
              <a:ext cx="843530" cy="291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D3E65E-EF3D-CA39-487D-A76EA3498423}"/>
                </a:ext>
              </a:extLst>
            </p:cNvPr>
            <p:cNvCxnSpPr>
              <a:cxnSpLocks/>
              <a:stCxn id="21" idx="6"/>
              <a:endCxn id="40" idx="1"/>
            </p:cNvCxnSpPr>
            <p:nvPr/>
          </p:nvCxnSpPr>
          <p:spPr>
            <a:xfrm flipV="1">
              <a:off x="4292038" y="4626794"/>
              <a:ext cx="6471294" cy="118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7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Height and Depth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70C05A-3243-8F96-8745-131284676837}"/>
              </a:ext>
            </a:extLst>
          </p:cNvPr>
          <p:cNvSpPr txBox="1">
            <a:spLocks/>
          </p:cNvSpPr>
          <p:nvPr/>
        </p:nvSpPr>
        <p:spPr>
          <a:xfrm>
            <a:off x="1705627" y="1754443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143081-239F-2FCD-0741-CF1C8021BADD}"/>
              </a:ext>
            </a:extLst>
          </p:cNvPr>
          <p:cNvSpPr/>
          <p:nvPr/>
        </p:nvSpPr>
        <p:spPr>
          <a:xfrm>
            <a:off x="5966564" y="1421936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/>
              <a:t>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63FFBB-E169-1A0E-0C30-9C2FCF79DED5}"/>
              </a:ext>
            </a:extLst>
          </p:cNvPr>
          <p:cNvSpPr/>
          <p:nvPr/>
        </p:nvSpPr>
        <p:spPr>
          <a:xfrm>
            <a:off x="3743569" y="249950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1A8B5F-36CE-C052-5E1F-DB525C5BE847}"/>
              </a:ext>
            </a:extLst>
          </p:cNvPr>
          <p:cNvSpPr/>
          <p:nvPr/>
        </p:nvSpPr>
        <p:spPr>
          <a:xfrm>
            <a:off x="8248698" y="25127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8E4A2F8-8493-8C9D-A44D-7B7354EEB77B}"/>
              </a:ext>
            </a:extLst>
          </p:cNvPr>
          <p:cNvSpPr/>
          <p:nvPr/>
        </p:nvSpPr>
        <p:spPr>
          <a:xfrm>
            <a:off x="2880397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9A688F2-4A19-ED42-049D-8B03A7E4A588}"/>
              </a:ext>
            </a:extLst>
          </p:cNvPr>
          <p:cNvSpPr/>
          <p:nvPr/>
        </p:nvSpPr>
        <p:spPr>
          <a:xfrm>
            <a:off x="4619267" y="348089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8429A9-9D8D-5881-7421-EDD5B2771801}"/>
              </a:ext>
            </a:extLst>
          </p:cNvPr>
          <p:cNvCxnSpPr>
            <a:stCxn id="45" idx="3"/>
            <a:endCxn id="46" idx="7"/>
          </p:cNvCxnSpPr>
          <p:nvPr/>
        </p:nvCxnSpPr>
        <p:spPr>
          <a:xfrm flipH="1">
            <a:off x="4274587" y="1956518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F08084-F009-B867-066C-8126AFB6C90F}"/>
              </a:ext>
            </a:extLst>
          </p:cNvPr>
          <p:cNvCxnSpPr>
            <a:stCxn id="46" idx="3"/>
            <a:endCxn id="48" idx="7"/>
          </p:cNvCxnSpPr>
          <p:nvPr/>
        </p:nvCxnSpPr>
        <p:spPr>
          <a:xfrm flipH="1">
            <a:off x="3411415" y="3034091"/>
            <a:ext cx="423262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4F3AFA-23E7-B005-D7D6-B584FA7D78BA}"/>
              </a:ext>
            </a:extLst>
          </p:cNvPr>
          <p:cNvCxnSpPr>
            <a:cxnSpLocks/>
            <a:stCxn id="45" idx="5"/>
            <a:endCxn id="47" idx="1"/>
          </p:cNvCxnSpPr>
          <p:nvPr/>
        </p:nvCxnSpPr>
        <p:spPr>
          <a:xfrm>
            <a:off x="6497582" y="1956518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D1FA0E-3308-960A-AE05-E51A02B7FF4B}"/>
              </a:ext>
            </a:extLst>
          </p:cNvPr>
          <p:cNvCxnSpPr>
            <a:cxnSpLocks/>
            <a:stCxn id="46" idx="5"/>
            <a:endCxn id="49" idx="1"/>
          </p:cNvCxnSpPr>
          <p:nvPr/>
        </p:nvCxnSpPr>
        <p:spPr>
          <a:xfrm>
            <a:off x="4274587" y="3034091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A9A62DD-9A76-1F4E-F4F0-0BAD93249F18}"/>
              </a:ext>
            </a:extLst>
          </p:cNvPr>
          <p:cNvSpPr/>
          <p:nvPr/>
        </p:nvSpPr>
        <p:spPr>
          <a:xfrm>
            <a:off x="7144930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61436A-DAB9-DF84-8ED5-19DA129B7F3D}"/>
              </a:ext>
            </a:extLst>
          </p:cNvPr>
          <p:cNvSpPr/>
          <p:nvPr/>
        </p:nvSpPr>
        <p:spPr>
          <a:xfrm>
            <a:off x="9372832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7360C2-B5E5-EC5A-1240-A1105E7DBD0F}"/>
              </a:ext>
            </a:extLst>
          </p:cNvPr>
          <p:cNvCxnSpPr>
            <a:cxnSpLocks/>
            <a:stCxn id="47" idx="3"/>
            <a:endCxn id="54" idx="7"/>
          </p:cNvCxnSpPr>
          <p:nvPr/>
        </p:nvCxnSpPr>
        <p:spPr>
          <a:xfrm flipH="1">
            <a:off x="7675948" y="3047319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E286D7-8B56-9053-250F-2D477E071D00}"/>
              </a:ext>
            </a:extLst>
          </p:cNvPr>
          <p:cNvCxnSpPr>
            <a:cxnSpLocks/>
            <a:stCxn id="47" idx="5"/>
            <a:endCxn id="55" idx="1"/>
          </p:cNvCxnSpPr>
          <p:nvPr/>
        </p:nvCxnSpPr>
        <p:spPr>
          <a:xfrm>
            <a:off x="8779716" y="3047319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12593A6-F1F2-41D0-3D70-452FD817887B}"/>
              </a:ext>
            </a:extLst>
          </p:cNvPr>
          <p:cNvSpPr/>
          <p:nvPr/>
        </p:nvSpPr>
        <p:spPr>
          <a:xfrm>
            <a:off x="1993672" y="45516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80AD0F7-A5E2-541B-6244-5DED2F50F6C7}"/>
              </a:ext>
            </a:extLst>
          </p:cNvPr>
          <p:cNvSpPr/>
          <p:nvPr/>
        </p:nvSpPr>
        <p:spPr>
          <a:xfrm>
            <a:off x="3745068" y="455282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BEA964D-A3CD-045B-9A47-09180C3423CC}"/>
              </a:ext>
            </a:extLst>
          </p:cNvPr>
          <p:cNvCxnSpPr>
            <a:cxnSpLocks/>
            <a:stCxn id="48" idx="3"/>
            <a:endCxn id="58" idx="7"/>
          </p:cNvCxnSpPr>
          <p:nvPr/>
        </p:nvCxnSpPr>
        <p:spPr>
          <a:xfrm flipH="1">
            <a:off x="2524690" y="4014295"/>
            <a:ext cx="446815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22FD600-317E-D3F7-17E1-BEC209D453A7}"/>
              </a:ext>
            </a:extLst>
          </p:cNvPr>
          <p:cNvCxnSpPr>
            <a:cxnSpLocks/>
            <a:stCxn id="48" idx="5"/>
            <a:endCxn id="59" idx="1"/>
          </p:cNvCxnSpPr>
          <p:nvPr/>
        </p:nvCxnSpPr>
        <p:spPr>
          <a:xfrm>
            <a:off x="3411415" y="4014295"/>
            <a:ext cx="424761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31EF483-57D5-932F-63CF-38979BEC6B63}"/>
              </a:ext>
            </a:extLst>
          </p:cNvPr>
          <p:cNvSpPr txBox="1"/>
          <p:nvPr/>
        </p:nvSpPr>
        <p:spPr>
          <a:xfrm>
            <a:off x="5007725" y="1451710"/>
            <a:ext cx="1048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3</a:t>
            </a:r>
          </a:p>
          <a:p>
            <a:r>
              <a:rPr lang="en-PH" sz="1500" b="1" dirty="0"/>
              <a:t>Depth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AA8DBD-1B11-FA2A-1751-2BD539F732FC}"/>
              </a:ext>
            </a:extLst>
          </p:cNvPr>
          <p:cNvSpPr txBox="1"/>
          <p:nvPr/>
        </p:nvSpPr>
        <p:spPr>
          <a:xfrm>
            <a:off x="2710543" y="2547486"/>
            <a:ext cx="1018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2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3CED5-E1C6-E0AD-00CA-D914AB16A5F3}"/>
              </a:ext>
            </a:extLst>
          </p:cNvPr>
          <p:cNvSpPr txBox="1"/>
          <p:nvPr/>
        </p:nvSpPr>
        <p:spPr>
          <a:xfrm>
            <a:off x="1805639" y="3477190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1 Depth =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2B3E7A-A7A8-2DEF-9D50-4A26F9F09CA1}"/>
              </a:ext>
            </a:extLst>
          </p:cNvPr>
          <p:cNvSpPr txBox="1"/>
          <p:nvPr/>
        </p:nvSpPr>
        <p:spPr>
          <a:xfrm>
            <a:off x="912651" y="4623941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45A425-AFB1-C121-353C-7A6DE4DD6951}"/>
              </a:ext>
            </a:extLst>
          </p:cNvPr>
          <p:cNvSpPr txBox="1"/>
          <p:nvPr/>
        </p:nvSpPr>
        <p:spPr>
          <a:xfrm>
            <a:off x="8857417" y="2547486"/>
            <a:ext cx="1046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F01DB4-66BF-4070-3513-10A79EB02FFD}"/>
              </a:ext>
            </a:extLst>
          </p:cNvPr>
          <p:cNvSpPr txBox="1"/>
          <p:nvPr/>
        </p:nvSpPr>
        <p:spPr>
          <a:xfrm>
            <a:off x="10132967" y="3479713"/>
            <a:ext cx="1156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B20934-FC43-549F-8F67-8C2C596259DF}"/>
              </a:ext>
            </a:extLst>
          </p:cNvPr>
          <p:cNvSpPr txBox="1"/>
          <p:nvPr/>
        </p:nvSpPr>
        <p:spPr>
          <a:xfrm>
            <a:off x="7796220" y="3477190"/>
            <a:ext cx="1136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07D316-0123-2FE6-0595-ABEF7C4A060C}"/>
              </a:ext>
            </a:extLst>
          </p:cNvPr>
          <p:cNvSpPr txBox="1"/>
          <p:nvPr/>
        </p:nvSpPr>
        <p:spPr>
          <a:xfrm>
            <a:off x="5263157" y="3479526"/>
            <a:ext cx="1094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 Depth =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D4997B-EED8-6018-E246-C91010FBD1E9}"/>
              </a:ext>
            </a:extLst>
          </p:cNvPr>
          <p:cNvSpPr txBox="1"/>
          <p:nvPr/>
        </p:nvSpPr>
        <p:spPr>
          <a:xfrm>
            <a:off x="4386112" y="4587789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</p:spTree>
    <p:extLst>
      <p:ext uri="{BB962C8B-B14F-4D97-AF65-F5344CB8AC3E}">
        <p14:creationId xmlns:p14="http://schemas.microsoft.com/office/powerpoint/2010/main" val="3877403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6642375" y="1331783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A = 2</a:t>
            </a:r>
          </a:p>
        </p:txBody>
      </p:sp>
    </p:spTree>
    <p:extLst>
      <p:ext uri="{BB962C8B-B14F-4D97-AF65-F5344CB8AC3E}">
        <p14:creationId xmlns:p14="http://schemas.microsoft.com/office/powerpoint/2010/main" val="20220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Why do people organize?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2940B8-157C-B8A8-43F9-B3717149297D}"/>
              </a:ext>
            </a:extLst>
          </p:cNvPr>
          <p:cNvSpPr txBox="1">
            <a:spLocks/>
          </p:cNvSpPr>
          <p:nvPr/>
        </p:nvSpPr>
        <p:spPr>
          <a:xfrm>
            <a:off x="1524000" y="1510186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feel a semblance of control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know where things are without searching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People find comfort in predictability. 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5613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1265918" y="2388620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B = 2</a:t>
            </a:r>
          </a:p>
        </p:txBody>
      </p:sp>
    </p:spTree>
    <p:extLst>
      <p:ext uri="{BB962C8B-B14F-4D97-AF65-F5344CB8AC3E}">
        <p14:creationId xmlns:p14="http://schemas.microsoft.com/office/powerpoint/2010/main" val="39370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360792" y="3370204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D = 2</a:t>
            </a:r>
          </a:p>
        </p:txBody>
      </p:sp>
    </p:spTree>
    <p:extLst>
      <p:ext uri="{BB962C8B-B14F-4D97-AF65-F5344CB8AC3E}">
        <p14:creationId xmlns:p14="http://schemas.microsoft.com/office/powerpoint/2010/main" val="36122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8796004" y="2366463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C = 2</a:t>
            </a:r>
          </a:p>
        </p:txBody>
      </p:sp>
    </p:spTree>
    <p:extLst>
      <p:ext uri="{BB962C8B-B14F-4D97-AF65-F5344CB8AC3E}">
        <p14:creationId xmlns:p14="http://schemas.microsoft.com/office/powerpoint/2010/main" val="22850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4437640" y="5046220"/>
            <a:ext cx="309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nodes H, I ,E F, G = 0</a:t>
            </a:r>
          </a:p>
        </p:txBody>
      </p:sp>
    </p:spTree>
    <p:extLst>
      <p:ext uri="{BB962C8B-B14F-4D97-AF65-F5344CB8AC3E}">
        <p14:creationId xmlns:p14="http://schemas.microsoft.com/office/powerpoint/2010/main" val="18432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0" grpId="0" animBg="1"/>
      <p:bldP spid="50" grpId="0" animBg="1"/>
      <p:bldP spid="51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FEBD6-2466-B41C-65CD-64ED4267CFC5}"/>
              </a:ext>
            </a:extLst>
          </p:cNvPr>
          <p:cNvSpPr txBox="1"/>
          <p:nvPr/>
        </p:nvSpPr>
        <p:spPr>
          <a:xfrm>
            <a:off x="1524000" y="1516449"/>
            <a:ext cx="91440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500" dirty="0"/>
              <a:t>A graph data structure consists of: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vertices</a:t>
            </a:r>
            <a:r>
              <a:rPr lang="en-US" sz="2500" i="0" dirty="0">
                <a:effectLst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edges</a:t>
            </a:r>
            <a:r>
              <a:rPr lang="en-US" sz="2500" i="0" dirty="0">
                <a:effectLst/>
              </a:rPr>
              <a:t>, represented as ordered pairs of vertices.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947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Terminologies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8370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Vertices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Vertex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Edge</a:t>
            </a:r>
          </a:p>
          <a:p>
            <a:pPr algn="l"/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Adjacency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Path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12844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Graph?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8697D4DE-22C1-DB3E-6B5A-447567486B6C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8C4F850A-29BE-C78F-ED62-5962145CC245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78DAB06E-5F2A-3300-F501-18C3755A5F10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5A890A3F-468A-8960-9728-1690A150AD24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410DD-80DA-3586-AA5A-7A7BC412690D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FB977-EFA2-CC01-67EB-80322D7C9DD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359F7-9F13-DF67-7354-775594DFCD4D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4FEE6-6EAC-3C8C-8167-F6DDDBCD2CE1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97DA7B-3C97-4AD3-0EDF-2A3BF6705B1E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B96110-375A-E49F-0C84-1A11FA184B37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6E1138-921A-994D-01AF-00CDCF3C20F6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60E5F7-2735-1DCD-644C-9838E2DB78E0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E416D-CE94-58E0-10D9-606EB9BC1DF6}"/>
              </a:ext>
            </a:extLst>
          </p:cNvPr>
          <p:cNvSpPr txBox="1"/>
          <p:nvPr/>
        </p:nvSpPr>
        <p:spPr>
          <a:xfrm>
            <a:off x="6096000" y="1711646"/>
            <a:ext cx="5367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Vertices:</a:t>
            </a:r>
          </a:p>
          <a:p>
            <a:r>
              <a:rPr lang="en-PH" sz="3000" dirty="0"/>
              <a:t>Jane, Nica, </a:t>
            </a:r>
            <a:r>
              <a:rPr lang="en-PH" sz="3000" dirty="0" err="1"/>
              <a:t>Jonnah</a:t>
            </a:r>
            <a:r>
              <a:rPr lang="en-PH" sz="3000" dirty="0"/>
              <a:t>, </a:t>
            </a:r>
            <a:r>
              <a:rPr lang="en-PH" sz="3000" dirty="0" err="1"/>
              <a:t>Ronn</a:t>
            </a:r>
            <a:endParaRPr lang="en-PH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E30B9-FDC2-0F07-A2EA-F8557CEEAEF6}"/>
              </a:ext>
            </a:extLst>
          </p:cNvPr>
          <p:cNvSpPr txBox="1"/>
          <p:nvPr/>
        </p:nvSpPr>
        <p:spPr>
          <a:xfrm>
            <a:off x="6096000" y="3130378"/>
            <a:ext cx="42063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Edges:</a:t>
            </a:r>
          </a:p>
          <a:p>
            <a:r>
              <a:rPr lang="en-PH" sz="3000" dirty="0"/>
              <a:t>Jane - Nica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Jonnah</a:t>
            </a:r>
            <a:r>
              <a:rPr lang="en-PH" sz="3000" dirty="0"/>
              <a:t> 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Ronn</a:t>
            </a:r>
            <a:endParaRPr lang="en-PH" sz="3000" dirty="0"/>
          </a:p>
          <a:p>
            <a:r>
              <a:rPr lang="en-PH" sz="3000" dirty="0"/>
              <a:t>Nica - </a:t>
            </a:r>
            <a:r>
              <a:rPr lang="en-PH" sz="3000" dirty="0" err="1"/>
              <a:t>Jonnah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92759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 vertex is said to be adjacent to another vertex if there is an edge connecting them.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85213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FEBC8C-C489-9DE6-A0AA-6CCEBCAA00F8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Jane is adjacent to Nica, </a:t>
            </a:r>
            <a:r>
              <a:rPr lang="en-PH" sz="3000" dirty="0" err="1"/>
              <a:t>Jonnah</a:t>
            </a:r>
            <a:r>
              <a:rPr lang="en-PH" sz="3000" dirty="0"/>
              <a:t> and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5FE21-CABC-6506-7245-B01B1662F793}"/>
              </a:ext>
            </a:extLst>
          </p:cNvPr>
          <p:cNvSpPr txBox="1"/>
          <p:nvPr/>
        </p:nvSpPr>
        <p:spPr>
          <a:xfrm>
            <a:off x="5357371" y="3068941"/>
            <a:ext cx="6154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 err="1"/>
              <a:t>Ronn</a:t>
            </a:r>
            <a:r>
              <a:rPr lang="en-PH" sz="3000" dirty="0"/>
              <a:t> is not adjacent to </a:t>
            </a:r>
            <a:r>
              <a:rPr lang="en-PH" sz="3000" dirty="0" err="1"/>
              <a:t>Jonnah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1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  <a:latin typeface="Calibri (Body)"/>
              </a:rPr>
              <a:t>A sequence of edges that allows you to go from vertex A to vertex B is called a </a:t>
            </a:r>
            <a:r>
              <a:rPr lang="en-US" sz="3000" b="1" i="0" dirty="0">
                <a:effectLst/>
                <a:latin typeface="Calibri (Body)"/>
              </a:rPr>
              <a:t>path</a:t>
            </a:r>
            <a:r>
              <a:rPr lang="en-US" sz="30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118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Data Structure?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3228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A storage that is used to store and organize data.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It is a way of arranging data on a computer so that it can be accessed and updated efficiently.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7309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F29E3B-9236-07B3-E2F6-E211C7372BB9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Path from Nica to </a:t>
            </a:r>
            <a:r>
              <a:rPr lang="en-PH" sz="3000" dirty="0" err="1"/>
              <a:t>Ronn</a:t>
            </a:r>
            <a:r>
              <a:rPr lang="en-PH" sz="3000" dirty="0"/>
              <a:t>:</a:t>
            </a:r>
          </a:p>
          <a:p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AC5DB-EF6E-36AB-F866-BDC690BBAA90}"/>
              </a:ext>
            </a:extLst>
          </p:cNvPr>
          <p:cNvSpPr txBox="1"/>
          <p:nvPr/>
        </p:nvSpPr>
        <p:spPr>
          <a:xfrm>
            <a:off x="5357371" y="2429225"/>
            <a:ext cx="403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1. Nica to Jane.</a:t>
            </a:r>
          </a:p>
          <a:p>
            <a:endParaRPr lang="en-PH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2DBD9-6395-176F-55D5-874EADEC9B15}"/>
              </a:ext>
            </a:extLst>
          </p:cNvPr>
          <p:cNvSpPr txBox="1"/>
          <p:nvPr/>
        </p:nvSpPr>
        <p:spPr>
          <a:xfrm>
            <a:off x="5357373" y="3330893"/>
            <a:ext cx="457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2. Jane to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6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9" grpId="0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4537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Graphs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</p:spTree>
    <p:extLst>
      <p:ext uri="{BB962C8B-B14F-4D97-AF65-F5344CB8AC3E}">
        <p14:creationId xmlns:p14="http://schemas.microsoft.com/office/powerpoint/2010/main" val="1688782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algn="l"/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A7346F93-790B-1EC2-278A-94EAF33254F3}"/>
              </a:ext>
            </a:extLst>
          </p:cNvPr>
          <p:cNvSpPr/>
          <p:nvPr/>
        </p:nvSpPr>
        <p:spPr>
          <a:xfrm>
            <a:off x="4181176" y="2621675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2880160-A708-DDFE-BAB7-5E721D530BB2}"/>
              </a:ext>
            </a:extLst>
          </p:cNvPr>
          <p:cNvSpPr/>
          <p:nvPr/>
        </p:nvSpPr>
        <p:spPr>
          <a:xfrm>
            <a:off x="7139861" y="2621675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810938-D108-3666-9B72-6DB236838091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5378760" y="3149625"/>
            <a:ext cx="176110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A08DC-F315-70EC-E50B-98ADD662AF86}"/>
              </a:ext>
            </a:extLst>
          </p:cNvPr>
          <p:cNvSpPr txBox="1"/>
          <p:nvPr/>
        </p:nvSpPr>
        <p:spPr>
          <a:xfrm>
            <a:off x="4418875" y="384849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90CE7-F9D4-7E4C-8BBA-D1F4E8203B82}"/>
              </a:ext>
            </a:extLst>
          </p:cNvPr>
          <p:cNvSpPr txBox="1"/>
          <p:nvPr/>
        </p:nvSpPr>
        <p:spPr>
          <a:xfrm>
            <a:off x="7185456" y="3848499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7B85C-A625-E584-D1B6-7779BFF34EF7}"/>
              </a:ext>
            </a:extLst>
          </p:cNvPr>
          <p:cNvSpPr txBox="1"/>
          <p:nvPr/>
        </p:nvSpPr>
        <p:spPr>
          <a:xfrm>
            <a:off x="1565665" y="1573094"/>
            <a:ext cx="6942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has a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Undirected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7468117" y="3012587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3876846" y="3012587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6" idx="6"/>
            <a:endCxn id="3" idx="2"/>
          </p:cNvCxnSpPr>
          <p:nvPr/>
        </p:nvCxnSpPr>
        <p:spPr>
          <a:xfrm>
            <a:off x="5074430" y="3540537"/>
            <a:ext cx="23936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4209956" y="4239411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7686741" y="4239411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565665" y="1573094"/>
            <a:ext cx="89480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does not have any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96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3000" i="0" dirty="0">
                <a:solidFill>
                  <a:srgbClr val="273239"/>
                </a:solidFill>
                <a:effectLst/>
                <a:latin typeface="+mj-lt"/>
              </a:rPr>
              <a:t>A graph where every node can be visited from other nodes.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Disconnected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10527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at least one node is not reachable from a node.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2743" y="3421406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2"/>
            <a:endCxn id="6" idx="7"/>
          </p:cNvCxnSpPr>
          <p:nvPr/>
        </p:nvCxnSpPr>
        <p:spPr>
          <a:xfrm flipH="1">
            <a:off x="6519410" y="4046961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Complete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endParaRPr lang="en-PH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9943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each node has edges to all other nodes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6694792" y="2428742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97A531-FE5E-A69D-A9D8-7A37BA8D87A8}"/>
              </a:ext>
            </a:extLst>
          </p:cNvPr>
          <p:cNvCxnSpPr>
            <a:cxnSpLocks/>
            <a:stCxn id="16" idx="6"/>
            <a:endCxn id="3" idx="2"/>
          </p:cNvCxnSpPr>
          <p:nvPr/>
        </p:nvCxnSpPr>
        <p:spPr>
          <a:xfrm flipV="1">
            <a:off x="3779483" y="4046961"/>
            <a:ext cx="4530674" cy="7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649C6-8E1A-BA5C-3691-59334F7DF0B7}"/>
              </a:ext>
            </a:extLst>
          </p:cNvPr>
          <p:cNvCxnSpPr>
            <a:cxnSpLocks/>
            <a:stCxn id="17" idx="4"/>
            <a:endCxn id="6" idx="0"/>
          </p:cNvCxnSpPr>
          <p:nvPr/>
        </p:nvCxnSpPr>
        <p:spPr>
          <a:xfrm>
            <a:off x="6096000" y="3292109"/>
            <a:ext cx="0" cy="14252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Weighted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endParaRPr lang="en-PH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weighted graph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 is a special type of graph in which edges are assigned some weights which represent cost, distance.</a:t>
            </a:r>
            <a:endParaRPr lang="en-PH" sz="2400" dirty="0">
              <a:latin typeface="Calibri (Body)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2E2D69-9A3D-796B-A78D-A070F5E3E6F2}"/>
              </a:ext>
            </a:extLst>
          </p:cNvPr>
          <p:cNvSpPr txBox="1"/>
          <p:nvPr/>
        </p:nvSpPr>
        <p:spPr>
          <a:xfrm>
            <a:off x="4330765" y="2807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A16A4-E795-4E33-A8F8-D8D957B7A74D}"/>
              </a:ext>
            </a:extLst>
          </p:cNvPr>
          <p:cNvSpPr txBox="1"/>
          <p:nvPr/>
        </p:nvSpPr>
        <p:spPr>
          <a:xfrm>
            <a:off x="7643377" y="280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3A52D-2543-5BE0-E8D9-60E8A2A6AE3F}"/>
              </a:ext>
            </a:extLst>
          </p:cNvPr>
          <p:cNvSpPr txBox="1"/>
          <p:nvPr/>
        </p:nvSpPr>
        <p:spPr>
          <a:xfrm>
            <a:off x="4399811" y="4916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781A6-9C60-2ADD-34F7-A7D4287A38F0}"/>
              </a:ext>
            </a:extLst>
          </p:cNvPr>
          <p:cNvSpPr txBox="1"/>
          <p:nvPr/>
        </p:nvSpPr>
        <p:spPr>
          <a:xfrm>
            <a:off x="7644431" y="4875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13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  <p:bldP spid="8" grpId="0"/>
      <p:bldP spid="10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Linear data structure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Non-linear data structure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sz="2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971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Data are arranged </a:t>
            </a:r>
            <a:r>
              <a:rPr lang="en-US" sz="2400" b="1" dirty="0">
                <a:latin typeface="+mn-lt"/>
              </a:rPr>
              <a:t>in sequence</a:t>
            </a:r>
            <a:r>
              <a:rPr lang="en-US" sz="2400" dirty="0">
                <a:latin typeface="+mn-lt"/>
              </a:rPr>
              <a:t> or in a </a:t>
            </a:r>
            <a:r>
              <a:rPr lang="en-US" sz="2400" b="1" dirty="0">
                <a:latin typeface="+mn-lt"/>
              </a:rPr>
              <a:t>particular order</a:t>
            </a:r>
            <a:r>
              <a:rPr lang="en-US" sz="2400" dirty="0">
                <a:latin typeface="+mn-lt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78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A variable that can store </a:t>
            </a:r>
            <a:r>
              <a:rPr lang="en-US" sz="2400" b="1" dirty="0">
                <a:latin typeface="Calibri (Body)"/>
              </a:rPr>
              <a:t>multiple values/elements </a:t>
            </a:r>
            <a:r>
              <a:rPr lang="en-US" sz="2400" dirty="0">
                <a:latin typeface="Calibri (Body)"/>
              </a:rPr>
              <a:t>of the same type.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Each element can be accessed by their </a:t>
            </a:r>
            <a:r>
              <a:rPr lang="en-US" sz="2400" b="1" dirty="0">
                <a:latin typeface="Calibri (Body)"/>
              </a:rPr>
              <a:t>index number.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6431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43380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r>
              <a:rPr lang="en-US" sz="2100" dirty="0">
                <a:latin typeface="euclid_circular_a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sz="2200" b="0" i="0" dirty="0">
                <a:effectLst/>
                <a:latin typeface="euclid_circular_a"/>
              </a:rPr>
              <a:t>              </a:t>
            </a: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CD4B3A76-DC54-CD76-90D6-F9123BECE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293764"/>
              </p:ext>
            </p:extLst>
          </p:nvPr>
        </p:nvGraphicFramePr>
        <p:xfrm>
          <a:off x="2032000" y="2210708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36088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68766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44878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524374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6390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Jollibee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McDonalds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KFC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Chowking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Mang</a:t>
                      </a:r>
                      <a:r>
                        <a:rPr lang="en-PH" b="1" dirty="0"/>
                        <a:t> </a:t>
                      </a:r>
                      <a:r>
                        <a:rPr lang="en-PH" b="1" dirty="0" err="1"/>
                        <a:t>Inasal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96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8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8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Python collection (Arrays)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PH" sz="2500" dirty="0">
              <a:latin typeface="Calibri (Body)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43380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r>
              <a:rPr lang="en-US" sz="2100" dirty="0">
                <a:latin typeface="euclid_circular_a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sz="2200" b="0" i="0" dirty="0">
                <a:effectLst/>
                <a:latin typeface="euclid_circular_a"/>
              </a:rPr>
              <a:t>              </a:t>
            </a: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18073-772A-3309-2A6B-04D63C3580A3}"/>
              </a:ext>
            </a:extLst>
          </p:cNvPr>
          <p:cNvSpPr txBox="1"/>
          <p:nvPr/>
        </p:nvSpPr>
        <p:spPr>
          <a:xfrm>
            <a:off x="1524000" y="1503333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latin typeface="Calibri (Body)"/>
              </a:rPr>
              <a:t>List: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list1 = ['physics', 'chemistry', 1997, 2000]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list2 = [1, 2, 3, 4, 5 ]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list3 = ["a", "b", "c", "d"] </a:t>
            </a:r>
          </a:p>
          <a:p>
            <a:endParaRPr lang="en-US" altLang="en-US" sz="2400" dirty="0">
              <a:latin typeface="Calibri (Body)"/>
            </a:endParaRPr>
          </a:p>
          <a:p>
            <a:r>
              <a:rPr lang="en-US" altLang="en-US" sz="2400" b="1" dirty="0">
                <a:latin typeface="Calibri (Body)"/>
              </a:rPr>
              <a:t>Tuple: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tuple1 = ('physics', 'chemistry', 1997, 2000); 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tuple2 = (1, 2, 3, 4, 5 );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tuple3 = "a", "b", "c", "d"; 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lang="en-US" altLang="en-US" sz="2400" b="1" dirty="0">
                <a:latin typeface="Calibri (Body)"/>
              </a:rPr>
              <a:t>Set: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Days = set(["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Calibri (Body)"/>
              </a:rPr>
              <a:t>Mon","Tue","Wed","Thu","Fri","Sat","Sun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"]) 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094127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663</TotalTime>
  <Words>1649</Words>
  <Application>Microsoft Office PowerPoint</Application>
  <PresentationFormat>Widescreen</PresentationFormat>
  <Paragraphs>861</Paragraphs>
  <Slides>47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(Body)</vt:lpstr>
      <vt:lpstr>Calibri Light</vt:lpstr>
      <vt:lpstr>Charter</vt:lpstr>
      <vt:lpstr>Consolas</vt:lpstr>
      <vt:lpstr>euclid_circular_a</vt:lpstr>
      <vt:lpstr>Verdana</vt:lpstr>
      <vt:lpstr>Wingdings</vt:lpstr>
      <vt:lpstr>Office Theme</vt:lpstr>
      <vt:lpstr>Data Structures </vt:lpstr>
      <vt:lpstr>Are you a neat freak?</vt:lpstr>
      <vt:lpstr>Why do people organize?</vt:lpstr>
      <vt:lpstr>What is a Data Structure?</vt:lpstr>
      <vt:lpstr>Types of Data Structures</vt:lpstr>
      <vt:lpstr>Linear Data Structures</vt:lpstr>
      <vt:lpstr>Arrays</vt:lpstr>
      <vt:lpstr>Arrays</vt:lpstr>
      <vt:lpstr>Python collection (Arrays)</vt:lpstr>
      <vt:lpstr>Stack</vt:lpstr>
      <vt:lpstr>Stack</vt:lpstr>
      <vt:lpstr>LIFO principle</vt:lpstr>
      <vt:lpstr>Queue</vt:lpstr>
      <vt:lpstr>FIFO principle</vt:lpstr>
      <vt:lpstr>Linked List</vt:lpstr>
      <vt:lpstr>Linked List</vt:lpstr>
      <vt:lpstr>Non-linear Data Structures</vt:lpstr>
      <vt:lpstr>Hash table</vt:lpstr>
      <vt:lpstr>Key – Value Pairs</vt:lpstr>
      <vt:lpstr>Hash table</vt:lpstr>
      <vt:lpstr>Hash table</vt:lpstr>
      <vt:lpstr>Hash table</vt:lpstr>
      <vt:lpstr>Hash table</vt:lpstr>
      <vt:lpstr>Python Dictionaries (Hash table)</vt:lpstr>
      <vt:lpstr>Tree</vt:lpstr>
      <vt:lpstr>Node and Edge</vt:lpstr>
      <vt:lpstr>Root, Parent, Child, Leaf</vt:lpstr>
      <vt:lpstr>Height and Depth</vt:lpstr>
      <vt:lpstr>Degree of a node</vt:lpstr>
      <vt:lpstr>Degree of a node</vt:lpstr>
      <vt:lpstr>Degree of a node</vt:lpstr>
      <vt:lpstr>Degree of a node</vt:lpstr>
      <vt:lpstr>Degree of a node</vt:lpstr>
      <vt:lpstr>Graph</vt:lpstr>
      <vt:lpstr>Terminologies</vt:lpstr>
      <vt:lpstr>What is a Graph?</vt:lpstr>
      <vt:lpstr>Adjacency</vt:lpstr>
      <vt:lpstr>Adjacency</vt:lpstr>
      <vt:lpstr>Path</vt:lpstr>
      <vt:lpstr>Path</vt:lpstr>
      <vt:lpstr>Types of Graphs</vt:lpstr>
      <vt:lpstr>Directed Graph</vt:lpstr>
      <vt:lpstr>Undirected Graph</vt:lpstr>
      <vt:lpstr>Connected Graph</vt:lpstr>
      <vt:lpstr>Disconnected Graph</vt:lpstr>
      <vt:lpstr>Complete Graph</vt:lpstr>
      <vt:lpstr>Weighted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40</cp:revision>
  <dcterms:created xsi:type="dcterms:W3CDTF">2022-05-11T03:47:05Z</dcterms:created>
  <dcterms:modified xsi:type="dcterms:W3CDTF">2022-11-24T21:59:14Z</dcterms:modified>
</cp:coreProperties>
</file>